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57" r:id="rId2"/>
    <p:sldId id="258" r:id="rId3"/>
    <p:sldId id="259" r:id="rId4"/>
    <p:sldId id="295" r:id="rId5"/>
    <p:sldId id="276" r:id="rId6"/>
    <p:sldId id="277" r:id="rId7"/>
    <p:sldId id="279" r:id="rId8"/>
    <p:sldId id="280" r:id="rId9"/>
    <p:sldId id="281" r:id="rId10"/>
    <p:sldId id="282" r:id="rId11"/>
    <p:sldId id="283" r:id="rId12"/>
    <p:sldId id="284" r:id="rId13"/>
    <p:sldId id="29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60" r:id="rId24"/>
    <p:sldId id="261" r:id="rId25"/>
    <p:sldId id="272" r:id="rId26"/>
    <p:sldId id="263" r:id="rId27"/>
    <p:sldId id="273" r:id="rId28"/>
    <p:sldId id="274" r:id="rId29"/>
    <p:sldId id="275" r:id="rId30"/>
    <p:sldId id="264" r:id="rId31"/>
    <p:sldId id="265" r:id="rId3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3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02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C70175-D9B6-496B-8D46-6BE005AEDE2D}" type="datetimeFigureOut">
              <a:rPr lang="es-AR" smtClean="0"/>
              <a:pPr/>
              <a:t>07/09/2010</a:t>
            </a:fld>
            <a:endParaRPr lang="es-AR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B00AA1-7106-49FB-A781-8E5DB4D9729C}" type="slidenum">
              <a:rPr lang="es-AR" smtClean="0"/>
              <a:pPr/>
              <a:t>‹Nº›</a:t>
            </a:fld>
            <a:endParaRPr lang="es-AR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://es.dreamstime.com/rompecabezas-del-arco-iris-del-vector-incons-uacutetil-largethumb6922789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http://1.bp.blogspot.com/_gr41FEso034/SRooiNKIDQI/AAAAAAAAYGo/foIGMcJjF-I/s400/Cooperativismo+peruano.jpg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://www.facebook.com/photo.php?pid=3038661&amp;id=60070992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facebook.com/photo.php?pid=200304&amp;id=10000104005228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hyperlink" Target="http://www.facebook.com/photo.php?pid=177439&amp;id=10000104005228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-571528"/>
            <a:ext cx="8329642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ES" sz="1800" dirty="0" smtClean="0"/>
              <a:t/>
            </a:r>
            <a:br>
              <a:rPr lang="es-ES" sz="1800" dirty="0" smtClean="0"/>
            </a:br>
            <a:r>
              <a:rPr lang="es-AR" sz="1800" dirty="0" smtClean="0"/>
              <a:t/>
            </a:r>
            <a:br>
              <a:rPr lang="es-AR" sz="1800" dirty="0" smtClean="0"/>
            </a:br>
            <a:r>
              <a:rPr lang="es-ES" sz="1800" dirty="0" smtClean="0"/>
              <a:t> 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/>
            </a:r>
            <a:br>
              <a:rPr lang="es-AR" dirty="0" smtClean="0"/>
            </a:br>
            <a:r>
              <a:rPr lang="es-ES" sz="4000" dirty="0" smtClean="0">
                <a:solidFill>
                  <a:schemeClr val="accent1"/>
                </a:solidFill>
              </a:rPr>
              <a:t>Cooperativa Escolar Juvenil</a:t>
            </a:r>
            <a:r>
              <a:rPr lang="es-AR" sz="4000" dirty="0" smtClean="0">
                <a:solidFill>
                  <a:schemeClr val="accent1"/>
                </a:solidFill>
              </a:rPr>
              <a:t/>
            </a:r>
            <a:br>
              <a:rPr lang="es-AR" sz="4000" dirty="0" smtClean="0">
                <a:solidFill>
                  <a:schemeClr val="accent1"/>
                </a:solidFill>
              </a:rPr>
            </a:br>
            <a:r>
              <a:rPr lang="es-ES" sz="4000" dirty="0" smtClean="0">
                <a:solidFill>
                  <a:schemeClr val="accent1"/>
                </a:solidFill>
              </a:rPr>
              <a:t>“La Porteñita” Ltda.</a:t>
            </a:r>
            <a:r>
              <a:rPr lang="es-AR" dirty="0" smtClean="0"/>
              <a:t/>
            </a:r>
            <a:br>
              <a:rPr lang="es-AR" dirty="0" smtClean="0"/>
            </a:br>
            <a:r>
              <a:rPr lang="es-ES" dirty="0" smtClean="0"/>
              <a:t> </a:t>
            </a:r>
            <a:r>
              <a:rPr lang="es-ES" sz="4000" dirty="0" smtClean="0"/>
              <a:t>MEMORIA Y BALANCE SOCIAL</a:t>
            </a:r>
            <a:endParaRPr lang="es-AR" sz="4000" dirty="0"/>
          </a:p>
        </p:txBody>
      </p:sp>
      <p:grpSp>
        <p:nvGrpSpPr>
          <p:cNvPr id="4" name="Group 2"/>
          <p:cNvGrpSpPr>
            <a:grpSpLocks noGrp="1"/>
          </p:cNvGrpSpPr>
          <p:nvPr>
            <p:ph idx="1"/>
          </p:nvPr>
        </p:nvGrpSpPr>
        <p:grpSpPr bwMode="auto">
          <a:xfrm>
            <a:off x="971600" y="2276872"/>
            <a:ext cx="4071966" cy="4286280"/>
            <a:chOff x="2601" y="1788"/>
            <a:chExt cx="6180" cy="5815"/>
          </a:xfrm>
        </p:grpSpPr>
        <p:pic>
          <p:nvPicPr>
            <p:cNvPr id="5" name="myimage" descr="Rompecabezas Del Arco Iris Del Vector Inconsútil Imágenes De Archivo Libres De Regalías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 b="5901"/>
            <a:stretch>
              <a:fillRect/>
            </a:stretch>
          </p:blipFill>
          <p:spPr bwMode="auto">
            <a:xfrm>
              <a:off x="2601" y="1788"/>
              <a:ext cx="6180" cy="5815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6" name="il_fi" descr="http://1.bp.blogspot.com/_gr41FEso034/SRooiNKIDQI/AAAAAAAAYGo/foIGMcJjF-I/s400/Cooperativismo+peruano.jpg"/>
            <p:cNvPicPr>
              <a:picLocks noChangeAspect="1" noChangeArrowheads="1"/>
            </p:cNvPicPr>
            <p:nvPr/>
          </p:nvPicPr>
          <p:blipFill>
            <a:blip r:embed="rId4" r:link="rId5" cstate="print"/>
            <a:srcRect/>
            <a:stretch>
              <a:fillRect/>
            </a:stretch>
          </p:blipFill>
          <p:spPr bwMode="auto">
            <a:xfrm rot="-557856">
              <a:off x="4030" y="3451"/>
              <a:ext cx="3246" cy="254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 rot="206322">
              <a:off x="4041" y="3397"/>
              <a:ext cx="3240" cy="2700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8" name="Picture 5" descr="escud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5E2EB"/>
              </a:clrFrom>
              <a:clrTo>
                <a:srgbClr val="E5E2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365104"/>
            <a:ext cx="1728192" cy="2125916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5148064" y="2708920"/>
            <a:ext cx="3786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AR" sz="2000" dirty="0" smtClean="0">
                <a:solidFill>
                  <a:schemeClr val="tx2">
                    <a:lumMod val="75000"/>
                  </a:schemeClr>
                </a:solidFill>
              </a:rPr>
              <a:t>EJERCICIO ECONOMICO </a:t>
            </a:r>
          </a:p>
          <a:p>
            <a:pPr algn="ctr">
              <a:buNone/>
            </a:pPr>
            <a:r>
              <a:rPr lang="es-AR" sz="2000" dirty="0" smtClean="0">
                <a:solidFill>
                  <a:schemeClr val="tx2">
                    <a:lumMod val="75000"/>
                  </a:schemeClr>
                </a:solidFill>
              </a:rPr>
              <a:t>SOCIAL Nº 11</a:t>
            </a:r>
          </a:p>
          <a:p>
            <a:pPr algn="ctr"/>
            <a:endParaRPr lang="es-AR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s-AR" sz="2000" dirty="0" smtClean="0">
                <a:solidFill>
                  <a:schemeClr val="tx2">
                    <a:lumMod val="75000"/>
                  </a:schemeClr>
                </a:solidFill>
              </a:rPr>
              <a:t>01/07/2009 – 30/06/2010</a:t>
            </a:r>
            <a:endParaRPr lang="es-AR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3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3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ario\Pictures\Año 2009\MINI PORTEÑITA 2009\variod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03396">
            <a:off x="469698" y="789542"/>
            <a:ext cx="3520588" cy="331082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 descr="C:\Users\Usuario\Pictures\Año 2009\MINI PORTEÑITA 2009\variod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7154">
            <a:off x="4896703" y="729587"/>
            <a:ext cx="3856271" cy="2880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 descr="C:\Users\Usuario\Pictures\Año 2009\MINI PORTEÑITA 2009\variod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0584">
            <a:off x="2500459" y="3008328"/>
            <a:ext cx="4318246" cy="32250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14282" y="0"/>
            <a:ext cx="2614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200" dirty="0" smtClean="0"/>
              <a:t>Mini Porteñita 2009</a:t>
            </a:r>
            <a:endParaRPr lang="es-AR" sz="2200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88640"/>
            <a:ext cx="3644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200" dirty="0" smtClean="0"/>
              <a:t>Encuentro en Morteros </a:t>
            </a:r>
            <a:r>
              <a:rPr lang="es-AR" sz="2200" dirty="0" smtClean="0"/>
              <a:t>2009</a:t>
            </a:r>
            <a:endParaRPr lang="es-AR" sz="2200" dirty="0"/>
          </a:p>
        </p:txBody>
      </p:sp>
      <p:pic>
        <p:nvPicPr>
          <p:cNvPr id="3074" name="Picture 2" descr="E:\viaje a morteros\SANY359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17590" y="824611"/>
            <a:ext cx="3594684" cy="269545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5" name="Picture 3" descr="E:\viaje a morteros\SANY3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8014">
            <a:off x="4774730" y="537982"/>
            <a:ext cx="3620279" cy="271464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6" name="Picture 4" descr="E:\viaje a morteros\SANY3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63243">
            <a:off x="4802467" y="3771510"/>
            <a:ext cx="3783279" cy="283686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7" name="Picture 5" descr="E:\viaje a morteros\SANY3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38345">
            <a:off x="379523" y="3543200"/>
            <a:ext cx="3869315" cy="290138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2674640" cy="434312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Fiesta de disfraces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290" name="Picture 2" descr="http://sphotos.ak.fbcdn.net/hphotos-ak-snc3/hs062.snc3/12940_207292634929_600709929_3038660_7883174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9525">
            <a:off x="153930" y="784497"/>
            <a:ext cx="3744416" cy="28083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2" name="Picture 4" descr="http://sphotos.ak.fbcdn.net/hphotos-ak-snc3/hs042.snc3/12940_207222299929_600709929_3038412_1666429_n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 t="22370"/>
          <a:stretch>
            <a:fillRect/>
          </a:stretch>
        </p:blipFill>
        <p:spPr bwMode="auto">
          <a:xfrm rot="462948">
            <a:off x="4155194" y="297222"/>
            <a:ext cx="4608512" cy="268317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4" name="Picture 6" descr="http://sphotos.ak.fbcdn.net/hphotos-ak-snc3/hs062.snc3/12940_207233789929_600709929_3038462_3016567_n.jp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/>
          <a:srcRect t="16688" r="16140"/>
          <a:stretch>
            <a:fillRect/>
          </a:stretch>
        </p:blipFill>
        <p:spPr bwMode="auto">
          <a:xfrm rot="21243601">
            <a:off x="4817729" y="2772654"/>
            <a:ext cx="4176464" cy="311186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6" name="Picture 8" descr="http://sphotos.ak.fbcdn.net/hphotos-ak-snc3/hs062.snc3/12940_207233799929_600709929_3038463_5300589_n.jpg">
            <a:hlinkClick r:id="rId2"/>
          </p:cNvPr>
          <p:cNvPicPr>
            <a:picLocks noChangeAspect="1" noChangeArrowheads="1"/>
          </p:cNvPicPr>
          <p:nvPr/>
        </p:nvPicPr>
        <p:blipFill>
          <a:blip r:embed="rId6" cstate="print"/>
          <a:srcRect l="13768" t="10013" r="19895"/>
          <a:stretch>
            <a:fillRect/>
          </a:stretch>
        </p:blipFill>
        <p:spPr bwMode="auto">
          <a:xfrm rot="20841437">
            <a:off x="2287589" y="2567229"/>
            <a:ext cx="2896317" cy="294667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6" name="Picture 2" descr="E:\Fiesta de disfraces! =)\P1020964.JPG"/>
          <p:cNvPicPr>
            <a:picLocks noChangeAspect="1" noChangeArrowheads="1"/>
          </p:cNvPicPr>
          <p:nvPr/>
        </p:nvPicPr>
        <p:blipFill>
          <a:blip r:embed="rId7" cstate="print"/>
          <a:srcRect l="19348" r="15165"/>
          <a:stretch>
            <a:fillRect/>
          </a:stretch>
        </p:blipFill>
        <p:spPr bwMode="auto">
          <a:xfrm rot="21178468">
            <a:off x="357158" y="4053628"/>
            <a:ext cx="2286016" cy="261818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iesta de disfraces! =)\P102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  <p:pic>
        <p:nvPicPr>
          <p:cNvPr id="7171" name="Picture 3" descr="E:\Fiesta de disfraces! =)\P1020988.JPG"/>
          <p:cNvPicPr>
            <a:picLocks noChangeAspect="1" noChangeArrowheads="1"/>
          </p:cNvPicPr>
          <p:nvPr/>
        </p:nvPicPr>
        <p:blipFill>
          <a:blip r:embed="rId3" cstate="print"/>
          <a:srcRect l="43162" r="27071"/>
          <a:stretch>
            <a:fillRect/>
          </a:stretch>
        </p:blipFill>
        <p:spPr bwMode="auto">
          <a:xfrm rot="21253020">
            <a:off x="428596" y="2928934"/>
            <a:ext cx="1428760" cy="3600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2" name="Picture 4" descr="E:\Fiesta de disfraces! =)\P1020943.JPG"/>
          <p:cNvPicPr>
            <a:picLocks noChangeAspect="1" noChangeArrowheads="1"/>
          </p:cNvPicPr>
          <p:nvPr/>
        </p:nvPicPr>
        <p:blipFill>
          <a:blip r:embed="rId4" cstate="print"/>
          <a:srcRect l="27072" r="28278"/>
          <a:stretch>
            <a:fillRect/>
          </a:stretch>
        </p:blipFill>
        <p:spPr bwMode="auto">
          <a:xfrm rot="485495">
            <a:off x="6357950" y="2500306"/>
            <a:ext cx="2313253" cy="388575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928926" y="4500570"/>
            <a:ext cx="3071834" cy="5000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-AÑO 2010-</a:t>
            </a:r>
            <a:endParaRPr lang="es-ES" sz="2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2 Rectángulo"/>
          <p:cNvSpPr/>
          <p:nvPr/>
        </p:nvSpPr>
        <p:spPr>
          <a:xfrm rot="20521189">
            <a:off x="179512" y="1988098"/>
            <a:ext cx="8964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ÁREA DE RECREACIÓN </a:t>
            </a:r>
          </a:p>
          <a:p>
            <a:pPr algn="ctr"/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Y CAPACITACIÓN</a:t>
            </a:r>
            <a:endParaRPr lang="es-E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 rot="21359272">
            <a:off x="714348" y="785794"/>
            <a:ext cx="8072494" cy="5429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 rot="20882438">
            <a:off x="897966" y="766463"/>
            <a:ext cx="7960997" cy="5378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5152" y="44624"/>
            <a:ext cx="2386608" cy="434312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Funciones de cine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 descr="C:\Users\Usuario\Pictures\Año 2010\2010-08-27 Año 2010\Año 2010 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3630">
            <a:off x="159948" y="1077352"/>
            <a:ext cx="4000528" cy="301151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 descr="C:\Users\Usuario\Pictures\Año 2010\2010-08-27 Año 2010\Año 2010 034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544060">
            <a:off x="4923311" y="933932"/>
            <a:ext cx="3927483" cy="295652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 descr="C:\Users\Usuario\Pictures\Año 2010\2010-08-27 Año 2010\Año 2010 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3866">
            <a:off x="2285984" y="3429000"/>
            <a:ext cx="3998921" cy="301030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7160" y="114368"/>
            <a:ext cx="3831898" cy="434312"/>
          </a:xfrm>
        </p:spPr>
        <p:txBody>
          <a:bodyPr>
            <a:normAutofit fontScale="90000"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Escuela Cooperativa </a:t>
            </a:r>
            <a:r>
              <a:rPr lang="es-AR" sz="2200" dirty="0" smtClean="0">
                <a:solidFill>
                  <a:schemeClr val="tx1"/>
                </a:solidFill>
                <a:latin typeface="+mn-lt"/>
              </a:rPr>
              <a:t>Móvil A.C.A 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C:\Users\Usuario\Pictures\Año 2010\2010-08-27 Año 2010\Año 2010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9143">
            <a:off x="773456" y="750035"/>
            <a:ext cx="3856045" cy="2902751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 descr="C:\Users\Usuario\Pictures\Año 2010\2010-08-27 Año 2010\Año 2010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2944">
            <a:off x="465687" y="3535875"/>
            <a:ext cx="3766832" cy="283559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 descr="C:\Users\Usuario\Pictures\Año 2010\2010-08-27 Año 2010\Año 2010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410545"/>
            <a:ext cx="4105172" cy="309028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3" descr="C:\Users\Usuario\Pictures\Año 2010\2010-08-27 Año 2010\Año 2010 020.JPG"/>
          <p:cNvPicPr>
            <a:picLocks noChangeAspect="1" noChangeArrowheads="1"/>
          </p:cNvPicPr>
          <p:nvPr/>
        </p:nvPicPr>
        <p:blipFill>
          <a:blip r:embed="rId5" cstate="print"/>
          <a:srcRect l="12005" r="25967"/>
          <a:stretch>
            <a:fillRect/>
          </a:stretch>
        </p:blipFill>
        <p:spPr bwMode="auto">
          <a:xfrm rot="21111901">
            <a:off x="5483465" y="448068"/>
            <a:ext cx="2555667" cy="310159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rot="19831034">
            <a:off x="179512" y="2581627"/>
            <a:ext cx="89644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ÁREA </a:t>
            </a:r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PRUDUCTIVA </a:t>
            </a:r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COMERCIAL</a:t>
            </a:r>
            <a:endParaRPr lang="es-E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 rot="21359272">
            <a:off x="714348" y="785794"/>
            <a:ext cx="8072494" cy="5429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Rectángulo"/>
          <p:cNvSpPr/>
          <p:nvPr/>
        </p:nvSpPr>
        <p:spPr>
          <a:xfrm rot="20882438">
            <a:off x="897966" y="766463"/>
            <a:ext cx="7960997" cy="5378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" y="44624"/>
            <a:ext cx="2962672" cy="506320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Laboratorio de análisis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170" name="Picture 2" descr="http://sphotos.ak.fbcdn.net/hphotos-ak-ash2/hs157.ash2/41199_136325186412149_100001040052289_200303_2951391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7070">
            <a:off x="794374" y="988156"/>
            <a:ext cx="3347601" cy="2520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2" name="Picture 4" descr="http://sphotos.ak.fbcdn.net/hphotos-ak-ash2/hs157.ash2/41199_136325176412150_100001040052289_200300_6392884_n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5983">
            <a:off x="4707833" y="1097586"/>
            <a:ext cx="3926925" cy="295610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174" name="Picture 6" descr="http://sphotos.ak.fbcdn.net/hphotos-ak-ash2/hs157.ash2/41199_136325179745483_100001040052289_200301_90695_n.jp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1988">
            <a:off x="2512932" y="3643746"/>
            <a:ext cx="3597248" cy="270792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" y="42360"/>
            <a:ext cx="1090464" cy="434312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Huerta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42" name="Picture 2" descr="C:\Users\Usuario\Pictures\Año 2010\S6304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2946818" cy="392909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3" name="Picture 3" descr="C:\Users\Usuario\Pictures\Año 2010\S6304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2052">
            <a:off x="3785486" y="408770"/>
            <a:ext cx="4800000" cy="3600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4" name="Picture 4" descr="C:\Users\Usuario\Pictures\Año 2010\S63047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48513" y="-5424488"/>
            <a:ext cx="4765788" cy="3600000"/>
          </a:xfrm>
          <a:prstGeom prst="rect">
            <a:avLst/>
          </a:prstGeom>
          <a:noFill/>
        </p:spPr>
      </p:pic>
      <p:pic>
        <p:nvPicPr>
          <p:cNvPr id="10245" name="Picture 5" descr="C:\Users\Usuario\Pictures\Año 2010\S63047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8261">
            <a:off x="2917550" y="3179069"/>
            <a:ext cx="4216957" cy="318542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71490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s-ES" sz="8000" b="1" i="1" u="sng" dirty="0" smtClean="0">
                <a:solidFill>
                  <a:srgbClr val="0070C0"/>
                </a:solidFill>
              </a:rPr>
              <a:t>Año 2.009:</a:t>
            </a:r>
          </a:p>
          <a:p>
            <a:pPr>
              <a:buNone/>
            </a:pPr>
            <a:endParaRPr lang="es-AR" sz="2800" dirty="0" smtClean="0"/>
          </a:p>
          <a:p>
            <a:pPr>
              <a:buNone/>
            </a:pPr>
            <a:endParaRPr lang="es-AR" sz="2800" dirty="0" smtClean="0"/>
          </a:p>
          <a:p>
            <a:pPr lvl="1"/>
            <a:r>
              <a:rPr lang="es-ES" sz="7200" dirty="0" smtClean="0"/>
              <a:t>Los alumnos de 6to año realizaron pasantías laborales.</a:t>
            </a:r>
          </a:p>
          <a:p>
            <a:pPr lvl="1"/>
            <a:endParaRPr lang="es-AR" sz="7200" dirty="0" smtClean="0"/>
          </a:p>
          <a:p>
            <a:pPr lvl="1"/>
            <a:r>
              <a:rPr lang="es-ES" sz="7200" dirty="0" smtClean="0"/>
              <a:t>Nos visitaron como todos los años, alumnos del Instituto Juan Mantovani.</a:t>
            </a:r>
          </a:p>
          <a:p>
            <a:pPr lvl="1"/>
            <a:endParaRPr lang="es-AR" sz="7200" dirty="0" smtClean="0"/>
          </a:p>
          <a:p>
            <a:pPr lvl="1"/>
            <a:r>
              <a:rPr lang="es-ES" sz="7200" dirty="0" smtClean="0"/>
              <a:t>El día 19 de septiembre se realizó un almuerzo de ex alumnos del instituto con motivo de la celebración de los 10 años de la cooperativa.</a:t>
            </a:r>
            <a:endParaRPr lang="es-AR" sz="7200" dirty="0" smtClean="0"/>
          </a:p>
          <a:p>
            <a:pPr lvl="1"/>
            <a:endParaRPr lang="es-ES" sz="7200" dirty="0" smtClean="0"/>
          </a:p>
          <a:p>
            <a:pPr lvl="1"/>
            <a:r>
              <a:rPr lang="es-ES" sz="7200" dirty="0" smtClean="0"/>
              <a:t>Se realizó Segunda Edición de la Justa del Saber en conmemoración al día Internacional de la Cooperación. </a:t>
            </a:r>
          </a:p>
          <a:p>
            <a:pPr lvl="1"/>
            <a:endParaRPr lang="es-ES" sz="7200" dirty="0" smtClean="0"/>
          </a:p>
          <a:p>
            <a:pPr lvl="1"/>
            <a:r>
              <a:rPr lang="es-ES" sz="7200" dirty="0" smtClean="0"/>
              <a:t>Se llevó  a cabo el “Sexto curso de aplicadores terrestres y uso responsable de agroquímicos”,.</a:t>
            </a:r>
            <a:endParaRPr lang="es-AR" sz="7200" dirty="0" smtClean="0"/>
          </a:p>
          <a:p>
            <a:pPr lvl="1"/>
            <a:endParaRPr lang="es-ES" sz="7200" dirty="0" smtClean="0"/>
          </a:p>
          <a:p>
            <a:pPr lvl="1"/>
            <a:r>
              <a:rPr lang="es-ES" sz="7200" dirty="0" smtClean="0"/>
              <a:t>Los alumnos de 6to año realizaron una visita a la empresa </a:t>
            </a:r>
            <a:r>
              <a:rPr lang="es-ES" sz="7200" dirty="0" err="1" smtClean="0"/>
              <a:t>Manfrey</a:t>
            </a:r>
            <a:r>
              <a:rPr lang="es-ES" sz="7200" dirty="0" smtClean="0"/>
              <a:t>. </a:t>
            </a:r>
            <a:endParaRPr lang="es-AR" sz="7200" dirty="0"/>
          </a:p>
        </p:txBody>
      </p:sp>
      <p:pic>
        <p:nvPicPr>
          <p:cNvPr id="88" name="Picture 5" descr="escu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5E4"/>
              </a:clrFrom>
              <a:clrTo>
                <a:srgbClr val="E1E5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4290"/>
            <a:ext cx="1524000" cy="149542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00034" y="1142984"/>
            <a:ext cx="71071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ÁREA DE </a:t>
            </a:r>
            <a:r>
              <a:rPr lang="es-E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EXTENSIÓN </a:t>
            </a:r>
            <a:endParaRPr lang="es-E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4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4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4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1259632" cy="450304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Vivero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 descr="G:\Fotos para mandar\viv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58400" y="-7543800"/>
            <a:ext cx="2880000" cy="2160000"/>
          </a:xfrm>
          <a:prstGeom prst="rect">
            <a:avLst/>
          </a:prstGeom>
          <a:noFill/>
        </p:spPr>
      </p:pic>
      <p:pic>
        <p:nvPicPr>
          <p:cNvPr id="3075" name="Picture 3" descr="G:\Fotos para mandar\viv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2169">
            <a:off x="3892610" y="40734"/>
            <a:ext cx="4995074" cy="404773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267" name="Picture 3" descr="C:\Users\Usuario\Pictures\Año 2010\S6304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22801">
            <a:off x="280030" y="2687769"/>
            <a:ext cx="4800000" cy="360000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2376264" cy="522312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Sala de producción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122" name="Picture 2" descr="http://sphotos.ak.fbcdn.net/hphotos-ak-snc4/hs295.snc4/41074_132019336842734_100001040052289_177438_3051064_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85794"/>
            <a:ext cx="3360000" cy="252000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Picture 2" descr="C:\Users\Usuario\Pictures\Año 2010\S6304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15485">
            <a:off x="5000628" y="571480"/>
            <a:ext cx="3929090" cy="294681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4" descr="http://sphotos.ak.fbcdn.net/hphotos-ak-snc4/hs310.snc4/40821_132019653509369_100001040052289_177441_7378768_n.jpg">
            <a:hlinkClick r:id="rId2"/>
          </p:cNvPr>
          <p:cNvPicPr>
            <a:picLocks noChangeAspect="1" noChangeArrowheads="1"/>
          </p:cNvPicPr>
          <p:nvPr/>
        </p:nvPicPr>
        <p:blipFill>
          <a:blip r:embed="rId5" cstate="print"/>
          <a:srcRect l="13125"/>
          <a:stretch>
            <a:fillRect/>
          </a:stretch>
        </p:blipFill>
        <p:spPr bwMode="auto">
          <a:xfrm rot="20716869">
            <a:off x="3287891" y="1904569"/>
            <a:ext cx="2316929" cy="200022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123" name="Picture 3" descr="C:\Users\Usuario\Pictures\Año 2010\S6304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876"/>
            <a:ext cx="3643338" cy="273250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4" name="Picture 4" descr="C:\Users\Usuario\Pictures\Año 2010\S63043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740182"/>
            <a:ext cx="4157090" cy="311781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" y="42360"/>
            <a:ext cx="2026568" cy="506320"/>
          </a:xfrm>
        </p:spPr>
        <p:txBody>
          <a:bodyPr>
            <a:normAutofit/>
          </a:bodyPr>
          <a:lstStyle/>
          <a:p>
            <a:r>
              <a:rPr lang="es-AR" sz="2200" dirty="0" smtClean="0">
                <a:solidFill>
                  <a:schemeClr val="tx1"/>
                </a:solidFill>
                <a:latin typeface="+mn-lt"/>
              </a:rPr>
              <a:t>Bolsas de papel</a:t>
            </a:r>
            <a:endParaRPr lang="es-AR" sz="2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4" descr="100_29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786214" cy="284055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Picture 3" descr="100_29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2840032" cy="378909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Picture 5" descr="100_298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8867">
            <a:off x="2452708" y="2999621"/>
            <a:ext cx="4252381" cy="340359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944654"/>
          </a:xfrm>
        </p:spPr>
        <p:txBody>
          <a:bodyPr>
            <a:normAutofit/>
          </a:bodyPr>
          <a:lstStyle/>
          <a:p>
            <a:pPr algn="ctr"/>
            <a:r>
              <a:rPr lang="es-AR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BALANCE GENERAL</a:t>
            </a:r>
            <a:endParaRPr lang="es-AR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4" name="2 Subtítulo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361568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s-A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endParaRPr lang="es-AR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s-AR" sz="3200" dirty="0" smtClean="0">
                <a:solidFill>
                  <a:schemeClr val="tx2">
                    <a:lumMod val="75000"/>
                  </a:schemeClr>
                </a:solidFill>
              </a:rPr>
              <a:t>EJERCICIO ECONÓMICO </a:t>
            </a:r>
          </a:p>
          <a:p>
            <a:pPr algn="ctr">
              <a:buNone/>
            </a:pPr>
            <a:r>
              <a:rPr lang="es-AR" sz="3200" dirty="0" smtClean="0">
                <a:solidFill>
                  <a:schemeClr val="tx2">
                    <a:lumMod val="75000"/>
                  </a:schemeClr>
                </a:solidFill>
              </a:rPr>
              <a:t>SOCIAL Nº 11</a:t>
            </a:r>
          </a:p>
          <a:p>
            <a:pPr algn="ctr"/>
            <a:endParaRPr lang="es-AR" sz="3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s-AR" sz="2800" dirty="0" smtClean="0">
                <a:solidFill>
                  <a:schemeClr val="tx2">
                    <a:lumMod val="75000"/>
                  </a:schemeClr>
                </a:solidFill>
              </a:rPr>
              <a:t>01/07/2009 – 30/06/2010</a:t>
            </a:r>
            <a:endParaRPr lang="es-A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5" descr="escu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4929198"/>
            <a:ext cx="1524000" cy="14954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000101" y="357163"/>
          <a:ext cx="7286674" cy="5715038"/>
        </p:xfrm>
        <a:graphic>
          <a:graphicData uri="http://schemas.openxmlformats.org/drawingml/2006/table">
            <a:tbl>
              <a:tblPr/>
              <a:tblGrid>
                <a:gridCol w="730754"/>
                <a:gridCol w="1424974"/>
                <a:gridCol w="156589"/>
                <a:gridCol w="95694"/>
                <a:gridCol w="167899"/>
                <a:gridCol w="336669"/>
                <a:gridCol w="1229236"/>
                <a:gridCol w="1097003"/>
                <a:gridCol w="783823"/>
                <a:gridCol w="1264033"/>
              </a:tblGrid>
              <a:tr h="816434">
                <a:tc gridSpan="10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ESTADO DE RESULTADO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Sección</a:t>
                      </a:r>
                      <a:r>
                        <a:rPr lang="es-ES_tradnl" sz="1200" b="1" dirty="0">
                          <a:latin typeface="Times New Roman"/>
                          <a:ea typeface="Times New Roman"/>
                          <a:cs typeface="Times New Roman"/>
                        </a:rPr>
                        <a:t>: Laboratorio de Servicios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$ 2.550,00 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Análisis de Agua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$ 2.550,00  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Egresos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$ 1.744,50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Reactivos y recolectores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$ 1.685,00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Varios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$ 56,50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217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EXCEDENTE OPERATIVO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latin typeface="Times New Roman"/>
                          <a:ea typeface="Times New Roman"/>
                          <a:cs typeface="Times New Roman"/>
                        </a:rPr>
                        <a:t>$ 808,50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/>
        </p:nvGraphicFramePr>
        <p:xfrm>
          <a:off x="1142976" y="642923"/>
          <a:ext cx="7215237" cy="5357842"/>
        </p:xfrm>
        <a:graphic>
          <a:graphicData uri="http://schemas.openxmlformats.org/drawingml/2006/table">
            <a:tbl>
              <a:tblPr/>
              <a:tblGrid>
                <a:gridCol w="637996"/>
                <a:gridCol w="1953762"/>
                <a:gridCol w="383434"/>
                <a:gridCol w="751753"/>
                <a:gridCol w="624472"/>
                <a:gridCol w="1002337"/>
                <a:gridCol w="715955"/>
                <a:gridCol w="1145528"/>
              </a:tblGrid>
              <a:tr h="793756"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ESTADO DE RESULTADO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u="sng" dirty="0">
                          <a:latin typeface="Times New Roman"/>
                          <a:ea typeface="Times New Roman"/>
                          <a:cs typeface="Times New Roman"/>
                        </a:rPr>
                        <a:t>Sección</a:t>
                      </a:r>
                      <a:r>
                        <a:rPr lang="es-ES_tradnl" sz="1200" b="1" dirty="0">
                          <a:latin typeface="Times New Roman"/>
                          <a:ea typeface="Times New Roman"/>
                          <a:cs typeface="Times New Roman"/>
                        </a:rPr>
                        <a:t>: Casilla Meteorológica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638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8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877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$ 1.350,00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8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Servicios de Casilla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$ 1.350,00  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8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8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877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Egresos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$ 372,00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8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Mantenimiento casilla meteorológica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$ 148,00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8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Gastos de alarma 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$ 224,00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8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8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804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EXCEDENTE OPERATIVO </a:t>
                      </a:r>
                      <a:endParaRPr lang="es-AR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latin typeface="Times New Roman"/>
                          <a:ea typeface="Times New Roman"/>
                          <a:cs typeface="Times New Roman"/>
                        </a:rPr>
                        <a:t>$ 978,00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357422" y="-383561"/>
          <a:ext cx="4786346" cy="7213449"/>
        </p:xfrm>
        <a:graphic>
          <a:graphicData uri="http://schemas.openxmlformats.org/drawingml/2006/table">
            <a:tbl>
              <a:tblPr/>
              <a:tblGrid>
                <a:gridCol w="76456"/>
                <a:gridCol w="106302"/>
                <a:gridCol w="1012822"/>
                <a:gridCol w="489316"/>
                <a:gridCol w="489316"/>
                <a:gridCol w="76047"/>
                <a:gridCol w="76047"/>
                <a:gridCol w="112848"/>
                <a:gridCol w="112848"/>
                <a:gridCol w="205158"/>
                <a:gridCol w="742818"/>
                <a:gridCol w="424466"/>
                <a:gridCol w="861902"/>
              </a:tblGrid>
              <a:tr h="819116">
                <a:tc gridSpan="1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b="1" u="sng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b="1" u="sng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ESTADO </a:t>
                      </a:r>
                      <a:r>
                        <a:rPr lang="es-ES_tradnl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DE RESULTADO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Área Extensión. Área de Recreación y Capacitación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2533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s-AR" dirty="0"/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33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s-AR" dirty="0"/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$ 5.503,91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219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latin typeface="Times New Roman"/>
                          <a:ea typeface="Times New Roman"/>
                          <a:cs typeface="Times New Roman"/>
                        </a:rPr>
                        <a:t>6to Curso de aplicadores terrestre de plaguicidas (Neto)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latin typeface="Times New Roman"/>
                          <a:ea typeface="Times New Roman"/>
                          <a:cs typeface="Times New Roman"/>
                        </a:rPr>
                        <a:t>$ 1.288,00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315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Almuerzo Encuentro 10 años Cooperativa Escolar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latin typeface="Times New Roman"/>
                          <a:ea typeface="Times New Roman"/>
                          <a:cs typeface="Times New Roman"/>
                        </a:rPr>
                        <a:t> $ 690,53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latin typeface="Times New Roman"/>
                          <a:ea typeface="Times New Roman"/>
                          <a:cs typeface="Times New Roman"/>
                        </a:rPr>
                        <a:t>Cuotas sociales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$ 53,00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Ingreso neto  función de cine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$ 146,00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Venta de cuellos y bufandas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$ 130,00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Librería escolar “La Porteñita”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$ 165,65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Ingreso neto  Teatro Sexto Año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$ 510,00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Donaciones 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$ 2.520,73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09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Egresos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$ 4.745,62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Curso de Oratoria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$ 1.000,00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de papelería e imprenta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$ 398,50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Generales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$ 1.412,53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Fiesta de disfraces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$ 1.176,29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315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de protocolo y presente por 10 años.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$ 192,05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Compra útiles librería escolar “La Porteñita”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$ 166,25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490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Viajes por representación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$ 400,00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09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109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94"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EXCEDENTE OPERATIVO</a:t>
                      </a:r>
                      <a:endParaRPr lang="es-AR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latin typeface="Times New Roman"/>
                          <a:ea typeface="Times New Roman"/>
                          <a:cs typeface="Times New Roman"/>
                        </a:rPr>
                        <a:t> $  758,29</a:t>
                      </a:r>
                      <a:endParaRPr lang="es-AR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3816" marR="2381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931102" y="357167"/>
          <a:ext cx="5927047" cy="5103834"/>
        </p:xfrm>
        <a:graphic>
          <a:graphicData uri="http://schemas.openxmlformats.org/drawingml/2006/table">
            <a:tbl>
              <a:tblPr/>
              <a:tblGrid>
                <a:gridCol w="733119"/>
                <a:gridCol w="93554"/>
                <a:gridCol w="1586159"/>
                <a:gridCol w="367410"/>
                <a:gridCol w="93554"/>
                <a:gridCol w="187108"/>
                <a:gridCol w="153088"/>
                <a:gridCol w="93554"/>
                <a:gridCol w="756933"/>
                <a:gridCol w="637866"/>
                <a:gridCol w="1224702"/>
              </a:tblGrid>
              <a:tr h="634674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 u="sng">
                          <a:latin typeface="Times New Roman"/>
                          <a:ea typeface="Times New Roman"/>
                          <a:cs typeface="Times New Roman"/>
                        </a:rPr>
                        <a:t>ESTADO DE RESULTADO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 u="sng">
                          <a:latin typeface="Times New Roman"/>
                          <a:ea typeface="Times New Roman"/>
                          <a:cs typeface="Times New Roman"/>
                        </a:rPr>
                        <a:t>Sección</a:t>
                      </a: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: Bolsas de Papel y ecológicas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1733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733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733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Venta de bolsas de papel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$ 430,50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Bolsas chicas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$ 14,00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Bolsas medianas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$ 134,00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Bolsas grandes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$ 215,80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Bolsas extragrandes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$ 66,70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Egresos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$ 654,60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Varios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$ 161,70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Costo de tela para bols’as ecológicas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$ 492,90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8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337"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DÉFICIT OPERATIVO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latin typeface="Times New Roman"/>
                          <a:ea typeface="Times New Roman"/>
                          <a:cs typeface="Times New Roman"/>
                        </a:rPr>
                        <a:t> - $ 224,10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0944" marR="4094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823966" y="428604"/>
          <a:ext cx="6462809" cy="5857919"/>
        </p:xfrm>
        <a:graphic>
          <a:graphicData uri="http://schemas.openxmlformats.org/drawingml/2006/table">
            <a:tbl>
              <a:tblPr/>
              <a:tblGrid>
                <a:gridCol w="219181"/>
                <a:gridCol w="1963411"/>
                <a:gridCol w="541924"/>
                <a:gridCol w="129249"/>
                <a:gridCol w="381616"/>
                <a:gridCol w="670312"/>
                <a:gridCol w="986671"/>
                <a:gridCol w="548308"/>
                <a:gridCol w="1022137"/>
              </a:tblGrid>
              <a:tr h="751818"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 u="sng">
                          <a:latin typeface="Times New Roman"/>
                          <a:ea typeface="Times New Roman"/>
                          <a:cs typeface="Times New Roman"/>
                        </a:rPr>
                        <a:t>ESTADO DE RESULTADO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 u="sng">
                          <a:latin typeface="Times New Roman"/>
                          <a:ea typeface="Times New Roman"/>
                          <a:cs typeface="Times New Roman"/>
                        </a:rPr>
                        <a:t>Sección</a:t>
                      </a: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: Producción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759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$ 9.066,20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Venta de Dulces y  Bandejas de verduras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$ 9.066,20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Egresos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$ 7.081,89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90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producción dulces.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$ 1.263,00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5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producción bandejas de verdura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$ 2.813,55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5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Gastos Generales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$ 1.492,74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5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Envases descartables y etiquetas.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>
                          <a:latin typeface="Times New Roman"/>
                          <a:ea typeface="Times New Roman"/>
                          <a:cs typeface="Times New Roman"/>
                        </a:rPr>
                        <a:t>$ 1.512,62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5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45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09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 b="1">
                          <a:latin typeface="Times New Roman"/>
                          <a:ea typeface="Times New Roman"/>
                          <a:cs typeface="Times New Roman"/>
                        </a:rPr>
                        <a:t>EXCEDENTE OPERATIVO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000" b="1" dirty="0">
                          <a:latin typeface="Times New Roman"/>
                          <a:ea typeface="Times New Roman"/>
                          <a:cs typeface="Times New Roman"/>
                        </a:rPr>
                        <a:t>$ 1.984,31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258" marR="42258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571606" y="428604"/>
          <a:ext cx="6119640" cy="5857914"/>
        </p:xfrm>
        <a:graphic>
          <a:graphicData uri="http://schemas.openxmlformats.org/drawingml/2006/table">
            <a:tbl>
              <a:tblPr/>
              <a:tblGrid>
                <a:gridCol w="393282"/>
                <a:gridCol w="83034"/>
                <a:gridCol w="83034"/>
                <a:gridCol w="2180033"/>
                <a:gridCol w="203056"/>
                <a:gridCol w="459709"/>
                <a:gridCol w="1086997"/>
                <a:gridCol w="538214"/>
                <a:gridCol w="1092281"/>
              </a:tblGrid>
              <a:tr h="704230">
                <a:tc gridSpan="9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 u="sng" dirty="0">
                          <a:latin typeface="Times New Roman"/>
                          <a:ea typeface="Times New Roman"/>
                          <a:cs typeface="Times New Roman"/>
                        </a:rPr>
                        <a:t>ESTADO DE RESULTADO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 u="sng" dirty="0">
                          <a:latin typeface="Times New Roman"/>
                          <a:ea typeface="Times New Roman"/>
                          <a:cs typeface="Times New Roman"/>
                        </a:rPr>
                        <a:t>Sección</a:t>
                      </a:r>
                      <a:r>
                        <a:rPr lang="es-ES_tradnl" sz="1100" b="1" dirty="0">
                          <a:latin typeface="Times New Roman"/>
                          <a:ea typeface="Times New Roman"/>
                          <a:cs typeface="Times New Roman"/>
                        </a:rPr>
                        <a:t>: Huerta y vivero.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352115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0105"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$ 410,00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Venta de plantines.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$ 410,00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0209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Egreso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$ 5.592,01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Plantines, semillas y tierra.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$ 347,30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Gastos de luz y agua corriente.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$ 799,21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Mantenimiento de huerta.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     $ 3.900,00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Gastos Generales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$ 545,50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2115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105"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>
                          <a:latin typeface="Times New Roman"/>
                          <a:ea typeface="Times New Roman"/>
                          <a:cs typeface="Times New Roman"/>
                        </a:rPr>
                        <a:t>DÉFICIT OPERATIVO 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latin typeface="Times New Roman"/>
                          <a:ea typeface="Times New Roman"/>
                          <a:cs typeface="Times New Roman"/>
                        </a:rPr>
                        <a:t>-$ 5.182,01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511" marR="39511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ES" sz="2200" b="1" i="1" u="sng" dirty="0" smtClean="0">
                <a:solidFill>
                  <a:srgbClr val="0070C0"/>
                </a:solidFill>
              </a:rPr>
              <a:t>Año 2.010:</a:t>
            </a:r>
          </a:p>
          <a:p>
            <a:pPr>
              <a:buNone/>
            </a:pPr>
            <a:endParaRPr lang="es-AR" sz="2200" dirty="0" smtClean="0"/>
          </a:p>
          <a:p>
            <a:pPr lvl="1"/>
            <a:r>
              <a:rPr lang="es-ES" sz="2200" dirty="0" smtClean="0"/>
              <a:t>La Sra. Directora y dos docentes del instituto participaron los días 6,7 y 8 de Mayo de las XIIIº Jornadas Nacionales de Cooperativismo y Mutualismo Escolar – VIIº del Mercosur.</a:t>
            </a:r>
          </a:p>
          <a:p>
            <a:pPr lvl="1"/>
            <a:endParaRPr lang="es-AR" sz="2200" dirty="0" smtClean="0"/>
          </a:p>
          <a:p>
            <a:pPr lvl="1"/>
            <a:r>
              <a:rPr lang="es-ES" sz="2200" dirty="0" smtClean="0"/>
              <a:t>Los alumnos de 5to. Año viajaron a la </a:t>
            </a:r>
            <a:r>
              <a:rPr lang="es-ES" sz="2200" dirty="0" err="1" smtClean="0"/>
              <a:t>Mercoláctea</a:t>
            </a:r>
            <a:r>
              <a:rPr lang="es-ES" sz="2200" dirty="0" smtClean="0"/>
              <a:t> .</a:t>
            </a:r>
          </a:p>
          <a:p>
            <a:pPr lvl="1"/>
            <a:endParaRPr lang="es-ES" sz="2200" dirty="0" smtClean="0"/>
          </a:p>
          <a:p>
            <a:pPr lvl="1"/>
            <a:r>
              <a:rPr lang="es-ES" sz="2200" dirty="0" smtClean="0"/>
              <a:t>Los alumnos de 4to., 5to. y 6to. año viajaron a </a:t>
            </a:r>
          </a:p>
          <a:p>
            <a:pPr lvl="1">
              <a:buNone/>
            </a:pPr>
            <a:r>
              <a:rPr lang="es-ES" sz="2200" dirty="0" smtClean="0"/>
              <a:t>   Agro Activa.</a:t>
            </a:r>
          </a:p>
          <a:p>
            <a:pPr lvl="1"/>
            <a:endParaRPr lang="es-ES" sz="2200" dirty="0" smtClean="0"/>
          </a:p>
          <a:p>
            <a:pPr lvl="1"/>
            <a:r>
              <a:rPr lang="es-ES" sz="2200" dirty="0" smtClean="0"/>
              <a:t>Durante todo el año se realizaron visitas a explotaciones agropecuarias zonales</a:t>
            </a:r>
            <a:r>
              <a:rPr lang="es-ES" sz="2400" dirty="0" smtClean="0"/>
              <a:t>.</a:t>
            </a:r>
            <a:endParaRPr lang="es-AR" sz="2400" dirty="0"/>
          </a:p>
        </p:txBody>
      </p:sp>
      <p:pic>
        <p:nvPicPr>
          <p:cNvPr id="4" name="Picture 5" descr="escu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4290"/>
            <a:ext cx="1524000" cy="149542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00034" y="1142984"/>
            <a:ext cx="71071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ÁREA DE </a:t>
            </a:r>
            <a:r>
              <a:rPr lang="es-E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EXTENSIÓN </a:t>
            </a:r>
            <a:endParaRPr lang="es-ES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4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285851" y="-6"/>
          <a:ext cx="6572298" cy="6858005"/>
        </p:xfrm>
        <a:graphic>
          <a:graphicData uri="http://schemas.openxmlformats.org/drawingml/2006/table">
            <a:tbl>
              <a:tblPr/>
              <a:tblGrid>
                <a:gridCol w="158224"/>
                <a:gridCol w="2521010"/>
                <a:gridCol w="382984"/>
                <a:gridCol w="627893"/>
                <a:gridCol w="107747"/>
                <a:gridCol w="158224"/>
                <a:gridCol w="1046486"/>
                <a:gridCol w="523244"/>
                <a:gridCol w="1046486"/>
              </a:tblGrid>
              <a:tr h="208819">
                <a:tc gridSpan="9">
                  <a:txBody>
                    <a:bodyPr/>
                    <a:lstStyle/>
                    <a:p>
                      <a:pPr marR="23558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 u="sng">
                          <a:latin typeface="Times New Roman"/>
                          <a:ea typeface="Times New Roman"/>
                          <a:cs typeface="Times New Roman"/>
                        </a:rPr>
                        <a:t>ESTADO DE RESULTADO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Ingresos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$ 20.497,69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Ventas de servicio de laboratorio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$ 2.550,00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Ventas de servicio de Casilla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$ 1.350,00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46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Actividades Área Extensión, Recreación y capacitación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$ 5.503,91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Ventas de bolsas de papel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$ 430,50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Venta producción bandejas verduras y dulces.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$ 9.066,20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Venta de plantines.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$ 410,00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Intereses obtenidos.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$ 1.187,08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Egresos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$ 20.187,62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Costo de servicios laboratorio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$ 1.741,50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Costo de mantenimiento casilla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$ 372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46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Gasto Actividades Extensión, Recreación y capacitación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$ 4.745,62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Costo de bolsas de papel y ecológicas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$ 654,60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Costo de Producción bandejas verduras y dulces.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$ 7.081,89 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Gastos de  huerta y vivero.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$ 5.592,01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318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BENEFICIO OPERATIVO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$ 310,07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Egresos Extraordinarios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$ 8.378,20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Computadoras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$ 5.050,00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Rallador de zanahoria.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$ 500,00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Arreglo máquina de fiambre.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$ 690,00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Mejoras Huerta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Times New Roman"/>
                        </a:rPr>
                        <a:t>$ 2.138,20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8819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DÉFICIT EJERCICIO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latin typeface="Times New Roman"/>
                          <a:ea typeface="Times New Roman"/>
                          <a:cs typeface="Times New Roman"/>
                        </a:rPr>
                        <a:t>- $ 8.068,13</a:t>
                      </a: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2386" marR="22386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A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500035" y="0"/>
          <a:ext cx="8218348" cy="7518914"/>
        </p:xfrm>
        <a:graphic>
          <a:graphicData uri="http://schemas.openxmlformats.org/drawingml/2006/table">
            <a:tbl>
              <a:tblPr/>
              <a:tblGrid>
                <a:gridCol w="214313"/>
                <a:gridCol w="126379"/>
                <a:gridCol w="166477"/>
                <a:gridCol w="166477"/>
                <a:gridCol w="621928"/>
                <a:gridCol w="234960"/>
                <a:gridCol w="750498"/>
                <a:gridCol w="258453"/>
                <a:gridCol w="166477"/>
                <a:gridCol w="862817"/>
                <a:gridCol w="234960"/>
                <a:gridCol w="1694312"/>
                <a:gridCol w="939831"/>
                <a:gridCol w="1780466"/>
              </a:tblGrid>
              <a:tr h="195353">
                <a:tc gridSpan="14">
                  <a:txBody>
                    <a:bodyPr/>
                    <a:lstStyle/>
                    <a:p>
                      <a:pPr marR="23558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u="sng" dirty="0">
                          <a:latin typeface="Times New Roman"/>
                          <a:ea typeface="Times New Roman"/>
                          <a:cs typeface="Arial"/>
                        </a:rPr>
                        <a:t>FLUJO DE FONDOS</a:t>
                      </a:r>
                      <a:endParaRPr lang="es-AR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772"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latin typeface="Times New Roman"/>
                          <a:ea typeface="Times New Roman"/>
                          <a:cs typeface="Times New Roman"/>
                        </a:rPr>
                        <a:t>Total de Flujos disponibles al Inicio</a:t>
                      </a:r>
                      <a:endParaRPr lang="es-AR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$ 18.275,94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750"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latin typeface="Times New Roman"/>
                          <a:ea typeface="Times New Roman"/>
                          <a:cs typeface="Times New Roman"/>
                        </a:rPr>
                        <a:t>Más: Orígenes de Fondos</a:t>
                      </a: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Arial"/>
                        </a:rPr>
                        <a:t>$ 20.497,69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Ventas de servicio de laboratorio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$ 2.550,00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76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Ventas de servicio de Casilla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$ 1.350,00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Actividades Extensión, Recreación y capacitación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$ 5.503,91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341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Venta Bolsas de Papel.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$ 430,50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7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Venta producción  bandejas verduras y dulces.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$ 9.066,20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3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Venta de plantines.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$ 410,00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3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Intereses obtenidos.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$ 1.187,08 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9702">
                <a:tc gridSpan="7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 dirty="0">
                          <a:latin typeface="Times New Roman"/>
                          <a:ea typeface="Times New Roman"/>
                          <a:cs typeface="Times New Roman"/>
                        </a:rPr>
                        <a:t>Menos: Aplicaciones de Fondos</a:t>
                      </a: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$ 28.565,82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0707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Costo de servicios laboratorio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dirty="0">
                          <a:latin typeface="Times New Roman"/>
                          <a:ea typeface="Times New Roman"/>
                          <a:cs typeface="Arial"/>
                        </a:rPr>
                        <a:t>$ 1.741,50</a:t>
                      </a: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77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Costo de mantenimiento casilla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$ 372,00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90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Gasto Actividades Extensión, Recreación y capacitación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$ 4.745,62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77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Costo de bolsas de papel y ecológicas.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$ 654,60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77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Costo de Producción bandejas verduras y dulces.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$ 7.081,89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96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Gastos de  huerta y vivero.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$ 5.592,01 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3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Computadoras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$ 5.050,00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3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Rallador de zanahoria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dirty="0">
                          <a:latin typeface="Times New Roman"/>
                          <a:ea typeface="Times New Roman"/>
                          <a:cs typeface="Arial"/>
                        </a:rPr>
                        <a:t>$ 500,00</a:t>
                      </a: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3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latin typeface="Times New Roman"/>
                          <a:ea typeface="Times New Roman"/>
                          <a:cs typeface="Times New Roman"/>
                        </a:rPr>
                        <a:t>Arreglo máquina de fiambre.</a:t>
                      </a:r>
                      <a:endParaRPr lang="es-AR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dirty="0">
                          <a:latin typeface="Times New Roman"/>
                          <a:ea typeface="Times New Roman"/>
                          <a:cs typeface="Arial"/>
                        </a:rPr>
                        <a:t>$ 690,00</a:t>
                      </a:r>
                      <a:endParaRPr lang="es-AR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3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latin typeface="Times New Roman"/>
                          <a:ea typeface="Times New Roman"/>
                          <a:cs typeface="Times New Roman"/>
                        </a:rPr>
                        <a:t>Mejoras huerta.</a:t>
                      </a:r>
                      <a:endParaRPr lang="es-AR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>
                          <a:latin typeface="Times New Roman"/>
                          <a:ea typeface="Times New Roman"/>
                          <a:cs typeface="Arial"/>
                        </a:rPr>
                        <a:t>$ 2.138,20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772">
                <a:tc gridSpan="10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900" b="1">
                          <a:latin typeface="Times New Roman"/>
                          <a:ea typeface="Times New Roman"/>
                          <a:cs typeface="Times New Roman"/>
                        </a:rPr>
                        <a:t>TOTAL FONDOS DISPONIBLES AL CIERRE</a:t>
                      </a: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AR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50" b="1" dirty="0">
                          <a:latin typeface="Times New Roman"/>
                          <a:ea typeface="Times New Roman"/>
                          <a:cs typeface="Times New Roman"/>
                        </a:rPr>
                        <a:t>$ 10.207,81</a:t>
                      </a:r>
                      <a:endParaRPr lang="es-AR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08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8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8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8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887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2787" marR="1278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rot="20521189">
            <a:off x="179512" y="1988098"/>
            <a:ext cx="89644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ÁREA DE RECREACIÓN </a:t>
            </a:r>
          </a:p>
          <a:p>
            <a:pPr algn="ctr"/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Y CAPAC</a:t>
            </a:r>
            <a:r>
              <a:rPr lang="es-E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</a:rPr>
              <a:t>ITACIÓN</a:t>
            </a:r>
            <a:endParaRPr lang="es-E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520782" y="4357694"/>
            <a:ext cx="22268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-AÑO 2009-</a:t>
            </a:r>
            <a:endParaRPr lang="es-ES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 rot="21359272">
            <a:off x="714348" y="785794"/>
            <a:ext cx="8072494" cy="5429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 rot="20882438">
            <a:off x="897966" y="766463"/>
            <a:ext cx="7960997" cy="53781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67158" y="6427113"/>
            <a:ext cx="22768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200" dirty="0" smtClean="0"/>
              <a:t>Viaje a </a:t>
            </a:r>
            <a:r>
              <a:rPr lang="es-AR" sz="2200" dirty="0" err="1" smtClean="0"/>
              <a:t>Sunchales</a:t>
            </a:r>
            <a:endParaRPr lang="es-AR" sz="2200" dirty="0" smtClean="0"/>
          </a:p>
        </p:txBody>
      </p:sp>
      <p:pic>
        <p:nvPicPr>
          <p:cNvPr id="8194" name="Picture 2" descr="C:\Users\Usuario\Pictures\Año 2009\Fotos Acto 10 Años\DSC0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00042"/>
            <a:ext cx="7409267" cy="555695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"/>
            <a:ext cx="2627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200" dirty="0" smtClean="0"/>
              <a:t>Elecciones 2009 </a:t>
            </a:r>
            <a:endParaRPr lang="es-AR" sz="2200" dirty="0"/>
          </a:p>
        </p:txBody>
      </p:sp>
      <p:pic>
        <p:nvPicPr>
          <p:cNvPr id="1026" name="Picture 2" descr="G:\Fotos\Elecciones\100_1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8688">
            <a:off x="303448" y="689472"/>
            <a:ext cx="3861869" cy="290713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7" name="Picture 3" descr="G:\Fotos\Elecciones\100_1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4061">
            <a:off x="4756671" y="163321"/>
            <a:ext cx="3968919" cy="298772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8" name="Picture 4" descr="G:\Fotos\Elecciones\100_1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9974">
            <a:off x="4862139" y="3485908"/>
            <a:ext cx="4037620" cy="303943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029" name="Picture 5" descr="G:\Fotos\Elecciones\100_1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3348">
            <a:off x="710321" y="3504591"/>
            <a:ext cx="3831225" cy="2884067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116632"/>
            <a:ext cx="24712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200" dirty="0" smtClean="0"/>
              <a:t>Viaje a Chaco 2009</a:t>
            </a:r>
            <a:endParaRPr lang="es-AR" sz="2200" dirty="0"/>
          </a:p>
        </p:txBody>
      </p:sp>
      <p:pic>
        <p:nvPicPr>
          <p:cNvPr id="2050" name="Picture 2" descr="G:\Chaco 2009 - Coop Escolar..!\103_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3543">
            <a:off x="157555" y="942517"/>
            <a:ext cx="4212468" cy="280831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51" name="Picture 3" descr="G:\Chaco 2009 - Coop Escolar..!\103_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8010">
            <a:off x="4453416" y="661178"/>
            <a:ext cx="4536504" cy="302433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52" name="Picture 4" descr="G:\Chaco 2009 - Coop Escolar..!\103_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2619">
            <a:off x="611560" y="3645024"/>
            <a:ext cx="4104456" cy="273630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53" name="Picture 5" descr="G:\Chaco 2009 - Coop Escolar..!\103_01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8492">
            <a:off x="4729728" y="3557373"/>
            <a:ext cx="4202498" cy="280166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3820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200" dirty="0" smtClean="0"/>
              <a:t>Encuentro en La Paquita 2009</a:t>
            </a:r>
            <a:endParaRPr lang="es-AR" sz="2200" dirty="0"/>
          </a:p>
        </p:txBody>
      </p:sp>
      <p:pic>
        <p:nvPicPr>
          <p:cNvPr id="2050" name="Picture 2" descr="E:\100_2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428364" cy="5572164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88640"/>
            <a:ext cx="2837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200" dirty="0" smtClean="0"/>
              <a:t>Viaja a Mendoza </a:t>
            </a:r>
            <a:r>
              <a:rPr lang="es-AR" sz="2200" dirty="0" smtClean="0"/>
              <a:t>2009</a:t>
            </a:r>
            <a:endParaRPr lang="es-AR" sz="2200" dirty="0"/>
          </a:p>
        </p:txBody>
      </p:sp>
      <p:pic>
        <p:nvPicPr>
          <p:cNvPr id="3" name="Picture 3" descr="D:\Mis imágenes\Imagen\Mendoza coop\P1020647.JPG"/>
          <p:cNvPicPr>
            <a:picLocks noChangeAspect="1" noChangeArrowheads="1"/>
          </p:cNvPicPr>
          <p:nvPr/>
        </p:nvPicPr>
        <p:blipFill>
          <a:blip r:embed="rId2" cstate="print"/>
          <a:srcRect t="29765" r="15881"/>
          <a:stretch>
            <a:fillRect/>
          </a:stretch>
        </p:blipFill>
        <p:spPr bwMode="auto">
          <a:xfrm rot="21328569">
            <a:off x="4069459" y="3561518"/>
            <a:ext cx="4959787" cy="310572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4538" r="5501"/>
          <a:stretch>
            <a:fillRect/>
          </a:stretch>
        </p:blipFill>
        <p:spPr bwMode="auto">
          <a:xfrm rot="21070871">
            <a:off x="479603" y="3370248"/>
            <a:ext cx="3456384" cy="324196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7212">
            <a:off x="4635773" y="290878"/>
            <a:ext cx="4050052" cy="303726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22470" t="26821" b="15232"/>
          <a:stretch>
            <a:fillRect/>
          </a:stretch>
        </p:blipFill>
        <p:spPr bwMode="auto">
          <a:xfrm rot="247354">
            <a:off x="263615" y="921798"/>
            <a:ext cx="4460379" cy="2500313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280</TotalTime>
  <Words>901</Words>
  <Application>Microsoft Office PowerPoint</Application>
  <PresentationFormat>Presentación en pantalla (4:3)</PresentationFormat>
  <Paragraphs>274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Flujo</vt:lpstr>
      <vt:lpstr>             Cooperativa Escolar Juvenil “La Porteñita” Ltda.  MEMORIA Y BALANCE SOCIAL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Fiesta de disfraces</vt:lpstr>
      <vt:lpstr>Diapositiva 13</vt:lpstr>
      <vt:lpstr>Diapositiva 14</vt:lpstr>
      <vt:lpstr>Funciones de cine</vt:lpstr>
      <vt:lpstr>Escuela Cooperativa Móvil A.C.A </vt:lpstr>
      <vt:lpstr>Diapositiva 17</vt:lpstr>
      <vt:lpstr>Laboratorio de análisis</vt:lpstr>
      <vt:lpstr>Huerta</vt:lpstr>
      <vt:lpstr>Vivero</vt:lpstr>
      <vt:lpstr>Sala de producción</vt:lpstr>
      <vt:lpstr>Bolsas de papel</vt:lpstr>
      <vt:lpstr>BALANCE GENERAL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Company>http://www.centor.mx.gd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Cooperativa Escolar Juvenil “La Porteñita” Ltda.  MEMORIA Y BALANCE SOCIAL</dc:title>
  <dc:creator>Centor</dc:creator>
  <cp:lastModifiedBy>Centor</cp:lastModifiedBy>
  <cp:revision>43</cp:revision>
  <dcterms:created xsi:type="dcterms:W3CDTF">2010-09-06T01:25:21Z</dcterms:created>
  <dcterms:modified xsi:type="dcterms:W3CDTF">2010-09-07T18:42:19Z</dcterms:modified>
</cp:coreProperties>
</file>